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5" r:id="rId6"/>
    <p:sldId id="266" r:id="rId7"/>
    <p:sldId id="263" r:id="rId8"/>
    <p:sldId id="258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C231A-1EA5-43B3-B172-3F16DDD5F549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C62D-D1EA-4A1B-BA56-350EBD03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ownloads\&#1064;&#1086;&#1087;&#1077;&#1085;%20-%20&#1053;&#1086;&#1082;&#1090;&#1102;&#1088;&#1085;%20&#8470;20%20(www.hotplayer.ru).mp3" TargetMode="External"/><Relationship Id="rId1" Type="http://schemas.openxmlformats.org/officeDocument/2006/relationships/audio" Target="file:///C:\Users\user\Downloads\&#1042;&#1080;&#1074;&#1072;&#1083;&#1100;&#1076;&#1080;%20&#1040;&#1085;&#1090;&#1086;&#1085;&#1080;&#1086;%20-%20&#1042;&#1077;&#1089;&#1085;&#1072;%20(www.hotplayer.ru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9d1d38dc0c4547ba85f6741097254056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352928" cy="580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Вспомните автора  строк стихотворения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/>
              <a:t>Есть в осени первоначальной</a:t>
            </a:r>
          </a:p>
          <a:p>
            <a:pPr>
              <a:buNone/>
            </a:pPr>
            <a:r>
              <a:rPr lang="ru-RU" sz="8000" dirty="0" smtClean="0"/>
              <a:t>     Короткая, но дивная пора.</a:t>
            </a:r>
          </a:p>
          <a:p>
            <a:r>
              <a:rPr lang="ru-RU" sz="8000" dirty="0" smtClean="0"/>
              <a:t>Мороз </a:t>
            </a:r>
            <a:r>
              <a:rPr lang="ru-RU" sz="8000" dirty="0"/>
              <a:t>и солнце!</a:t>
            </a:r>
          </a:p>
          <a:p>
            <a:pPr>
              <a:buNone/>
            </a:pPr>
            <a:r>
              <a:rPr lang="ru-RU" sz="8000" dirty="0" smtClean="0"/>
              <a:t>     День </a:t>
            </a:r>
            <a:r>
              <a:rPr lang="ru-RU" sz="8000" dirty="0"/>
              <a:t>чудесный!</a:t>
            </a:r>
          </a:p>
          <a:p>
            <a:r>
              <a:rPr lang="ru-RU" sz="8000" dirty="0"/>
              <a:t>Люблю </a:t>
            </a:r>
            <a:r>
              <a:rPr lang="ru-RU" sz="8000" dirty="0" smtClean="0"/>
              <a:t>грозу </a:t>
            </a:r>
            <a:r>
              <a:rPr lang="ru-RU" sz="8000" dirty="0"/>
              <a:t>в начале мая,</a:t>
            </a:r>
          </a:p>
          <a:p>
            <a:pPr>
              <a:buNone/>
            </a:pPr>
            <a:r>
              <a:rPr lang="ru-RU" sz="8000" dirty="0" smtClean="0"/>
              <a:t>     Когда </a:t>
            </a:r>
            <a:r>
              <a:rPr lang="ru-RU" sz="8000" dirty="0"/>
              <a:t>весенний первый гром,</a:t>
            </a:r>
          </a:p>
          <a:p>
            <a:r>
              <a:rPr lang="ru-RU" sz="8000" dirty="0" smtClean="0"/>
              <a:t>О</a:t>
            </a:r>
            <a:r>
              <a:rPr lang="ru-RU" sz="8000" dirty="0"/>
              <a:t>, весна без конца и без краю –</a:t>
            </a:r>
          </a:p>
          <a:p>
            <a:pPr>
              <a:buNone/>
            </a:pPr>
            <a:r>
              <a:rPr lang="ru-RU" sz="8000" dirty="0" smtClean="0"/>
              <a:t>      Без </a:t>
            </a:r>
            <a:r>
              <a:rPr lang="ru-RU" sz="8000" dirty="0"/>
              <a:t>конца и без краю мечта!</a:t>
            </a:r>
          </a:p>
          <a:p>
            <a:r>
              <a:rPr lang="ru-RU" sz="8000" dirty="0"/>
              <a:t>Отговорила роща </a:t>
            </a:r>
            <a:r>
              <a:rPr lang="ru-RU" sz="8000" dirty="0" smtClean="0"/>
              <a:t>золотая</a:t>
            </a:r>
          </a:p>
          <a:p>
            <a:pPr>
              <a:buNone/>
            </a:pPr>
            <a:r>
              <a:rPr lang="ru-RU" sz="8000" dirty="0" smtClean="0"/>
              <a:t>     Берёзовым</a:t>
            </a:r>
            <a:r>
              <a:rPr lang="ru-RU" sz="8000" dirty="0"/>
              <a:t>, весёлым языком,</a:t>
            </a:r>
          </a:p>
          <a:p>
            <a:r>
              <a:rPr lang="ru-RU" sz="8000" dirty="0" smtClean="0"/>
              <a:t>Белеет парус одинокий</a:t>
            </a:r>
          </a:p>
          <a:p>
            <a:pPr>
              <a:buNone/>
            </a:pPr>
            <a:r>
              <a:rPr lang="ru-RU" sz="8000" dirty="0" smtClean="0"/>
              <a:t>       В </a:t>
            </a:r>
            <a:r>
              <a:rPr lang="ru-RU" sz="8000" dirty="0"/>
              <a:t>тумане моря голубом</a:t>
            </a:r>
            <a:r>
              <a:rPr lang="ru-RU" sz="8000" dirty="0" smtClean="0"/>
              <a:t>!</a:t>
            </a:r>
          </a:p>
          <a:p>
            <a:r>
              <a:rPr lang="ru-RU" sz="8000" dirty="0"/>
              <a:t>Послушайте!</a:t>
            </a:r>
          </a:p>
          <a:p>
            <a:pPr>
              <a:buNone/>
            </a:pPr>
            <a:r>
              <a:rPr lang="ru-RU" sz="8000" dirty="0" smtClean="0"/>
              <a:t>      Ведь </a:t>
            </a:r>
            <a:r>
              <a:rPr lang="ru-RU" sz="8000" dirty="0"/>
              <a:t>если звезды зажигают –</a:t>
            </a:r>
          </a:p>
          <a:p>
            <a:pPr>
              <a:buNone/>
            </a:pPr>
            <a:r>
              <a:rPr lang="ru-RU" sz="8000" dirty="0" smtClean="0"/>
              <a:t>     Значит </a:t>
            </a:r>
            <a:r>
              <a:rPr lang="ru-RU" sz="8000" dirty="0"/>
              <a:t>– это кому-нибудь нужно?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 descr="C:\Users\user\Desktop\1672984064_flomaster-club-p-chernilnitsa-i-pero-risunok-karandashom-p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454" y="1844824"/>
            <a:ext cx="37179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Декламация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ДЕКЛАМА́ЦИЯ</a:t>
            </a:r>
            <a:r>
              <a:rPr lang="ru-RU" dirty="0" smtClean="0"/>
              <a:t>, -и, </a:t>
            </a:r>
            <a:r>
              <a:rPr lang="ru-RU" i="1" dirty="0" smtClean="0"/>
              <a:t>ж.</a:t>
            </a:r>
            <a:r>
              <a:rPr lang="ru-RU" dirty="0" smtClean="0"/>
              <a:t> Выразительное чтение художественных произведений; искусство выразительного произнесения стихов и прозы.</a:t>
            </a:r>
            <a:endParaRPr lang="ru-RU" dirty="0"/>
          </a:p>
        </p:txBody>
      </p:sp>
      <p:pic>
        <p:nvPicPr>
          <p:cNvPr id="2050" name="Picture 2" descr="C:\Users\user\Desktop\68f5fe2b5ebbd1289307dbe97547e857a186c5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288032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Роды литературы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?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Проза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Драма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1916832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16016" y="1988840"/>
            <a:ext cx="21602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916832"/>
            <a:ext cx="1274440" cy="1490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Поэзия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Из какого языка к нам пришло слово ПОЭЗИЯ и что оно означает? </a:t>
            </a:r>
            <a:endParaRPr lang="ru-RU" dirty="0" smtClean="0"/>
          </a:p>
          <a:p>
            <a:pPr algn="just"/>
            <a:r>
              <a:rPr lang="ru-RU" dirty="0" smtClean="0"/>
              <a:t>Заимствование </a:t>
            </a:r>
            <a:r>
              <a:rPr lang="ru-RU" dirty="0"/>
              <a:t>из французского, где </a:t>
            </a:r>
            <a:r>
              <a:rPr lang="ru-RU" dirty="0" err="1"/>
              <a:t>poesie</a:t>
            </a:r>
            <a:r>
              <a:rPr lang="ru-RU" dirty="0"/>
              <a:t> восходит к </a:t>
            </a:r>
            <a:r>
              <a:rPr lang="ru-RU" dirty="0" smtClean="0"/>
              <a:t>латинскому </a:t>
            </a:r>
            <a:r>
              <a:rPr lang="ru-RU" dirty="0" err="1" smtClean="0"/>
              <a:t>poesis</a:t>
            </a:r>
            <a:r>
              <a:rPr lang="ru-RU" dirty="0"/>
              <a:t>, восходящему в свою очередь к греческому </a:t>
            </a:r>
            <a:r>
              <a:rPr lang="ru-RU" dirty="0" err="1"/>
              <a:t>poiesis</a:t>
            </a:r>
            <a:r>
              <a:rPr lang="ru-RU" dirty="0"/>
              <a:t>, образованному от глагола </a:t>
            </a:r>
            <a:r>
              <a:rPr lang="ru-RU" dirty="0" err="1"/>
              <a:t>poiein</a:t>
            </a:r>
            <a:r>
              <a:rPr lang="ru-RU" dirty="0"/>
              <a:t> — «делать, творить</a:t>
            </a:r>
            <a:r>
              <a:rPr lang="ru-RU" dirty="0" smtClean="0"/>
              <a:t>». Греческое </a:t>
            </a:r>
            <a:r>
              <a:rPr lang="ru-RU" dirty="0"/>
              <a:t>«</a:t>
            </a:r>
            <a:r>
              <a:rPr lang="ru-RU" dirty="0" err="1"/>
              <a:t>poiēsis</a:t>
            </a:r>
            <a:r>
              <a:rPr lang="ru-RU" dirty="0"/>
              <a:t>» и латинское «</a:t>
            </a:r>
            <a:r>
              <a:rPr lang="ru-RU" dirty="0" err="1"/>
              <a:t>поэзис</a:t>
            </a:r>
            <a:r>
              <a:rPr lang="ru-RU" dirty="0" smtClean="0"/>
              <a:t>» означали </a:t>
            </a:r>
            <a:r>
              <a:rPr lang="ru-RU" dirty="0"/>
              <a:t>в буквальном переводе «творение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Элементы стихотворения.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Метр (размер)– </a:t>
            </a:r>
            <a:r>
              <a:rPr lang="ru-RU" sz="1800" dirty="0" smtClean="0"/>
              <a:t>способ звуковой организации </a:t>
            </a:r>
            <a:r>
              <a:rPr lang="ru-RU" sz="1800" b="1" dirty="0" smtClean="0"/>
              <a:t>стиха</a:t>
            </a:r>
            <a:r>
              <a:rPr lang="ru-RU" sz="1800" dirty="0" smtClean="0"/>
              <a:t>; </a:t>
            </a:r>
            <a:r>
              <a:rPr lang="ru-RU" sz="1800" dirty="0" smtClean="0"/>
              <a:t>число слогов и ударений.</a:t>
            </a:r>
          </a:p>
          <a:p>
            <a:pPr algn="just"/>
            <a:r>
              <a:rPr lang="ru-RU" sz="1800" dirty="0" smtClean="0"/>
              <a:t>Ритм- упорядоченность звукового строя стихотворного (прозаического) произведения.</a:t>
            </a:r>
          </a:p>
          <a:p>
            <a:pPr algn="just"/>
            <a:r>
              <a:rPr lang="ru-RU" sz="1800" dirty="0" smtClean="0"/>
              <a:t>Рифма-</a:t>
            </a:r>
            <a:r>
              <a:rPr lang="ru-RU" sz="1800" dirty="0" smtClean="0"/>
              <a:t>это созвучие однотипных стиховых окончаний </a:t>
            </a:r>
            <a:r>
              <a:rPr lang="ru-RU" sz="1800" dirty="0" smtClean="0"/>
              <a:t>в </a:t>
            </a:r>
            <a:r>
              <a:rPr lang="ru-RU" sz="1800" dirty="0" smtClean="0"/>
              <a:t>двух или нескольких стихах.</a:t>
            </a:r>
            <a:endParaRPr lang="ru-RU" sz="1800" dirty="0" smtClean="0"/>
          </a:p>
          <a:p>
            <a:pPr algn="just"/>
            <a:r>
              <a:rPr lang="ru-RU" sz="1800" dirty="0" smtClean="0"/>
              <a:t>Паузы- перерывы </a:t>
            </a:r>
            <a:r>
              <a:rPr lang="ru-RU" sz="1800" dirty="0" smtClean="0"/>
              <a:t>в звучании метрического </a:t>
            </a:r>
            <a:r>
              <a:rPr lang="ru-RU" sz="1800" b="1" dirty="0" smtClean="0"/>
              <a:t>стиха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algn="just"/>
            <a:r>
              <a:rPr lang="ru-RU" sz="1800" dirty="0" smtClean="0"/>
              <a:t>Аллитерация-</a:t>
            </a:r>
            <a:r>
              <a:rPr lang="ru-RU" sz="1800" dirty="0" smtClean="0"/>
              <a:t>приём звуковой организации стиха, состоящий в повторении одинаковых или сходных согласных в начальных слогах </a:t>
            </a:r>
            <a:r>
              <a:rPr lang="ru-RU" sz="1800" dirty="0" smtClean="0"/>
              <a:t>слов.</a:t>
            </a:r>
          </a:p>
          <a:p>
            <a:pPr algn="just"/>
            <a:r>
              <a:rPr lang="ru-RU" sz="1800" dirty="0" smtClean="0"/>
              <a:t>Ассонанс-</a:t>
            </a:r>
            <a:r>
              <a:rPr lang="ru-RU" sz="1800" dirty="0" smtClean="0"/>
              <a:t>повторение в стихотворной речи (реже — в прозе) одинаковых гласных звуков с целью усиления выразительности художественной речи; один из видов звукописи.</a:t>
            </a:r>
            <a:endParaRPr lang="ru-RU" sz="1800" dirty="0" smtClean="0"/>
          </a:p>
          <a:p>
            <a:pPr algn="just"/>
            <a:r>
              <a:rPr lang="ru-RU" sz="1800" dirty="0" smtClean="0"/>
              <a:t>Троп, стилистические фигуры- изобразительно-художественные средства, основанные на словах в переносном смысле и оборотах речи, применяемых для выразительности произведения.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Музыка, литература, живопись – виды искусства.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Вивальди Антонио - Весна (www.hotplayer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2132856"/>
            <a:ext cx="1008112" cy="1008112"/>
          </a:xfrm>
          <a:prstGeom prst="rect">
            <a:avLst/>
          </a:prstGeom>
        </p:spPr>
      </p:pic>
      <p:pic>
        <p:nvPicPr>
          <p:cNvPr id="5" name="Шопен - Ноктюрн №20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259632" y="4077072"/>
            <a:ext cx="1008112" cy="1008112"/>
          </a:xfrm>
          <a:prstGeom prst="rect">
            <a:avLst/>
          </a:prstGeom>
        </p:spPr>
      </p:pic>
      <p:pic>
        <p:nvPicPr>
          <p:cNvPr id="1026" name="Picture 2" descr="C:\Users\user\Desktop\78576b9bb7b0deb629101984f814a5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72816"/>
            <a:ext cx="5256584" cy="432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8d77e25ed304b0b44c33215b76c0a98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08911" cy="56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Дни Поэзии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Всемирный день поэзии – 21 марта</a:t>
            </a:r>
          </a:p>
          <a:p>
            <a:r>
              <a:rPr lang="ru-RU" dirty="0" smtClean="0"/>
              <a:t>Дни Пушкинской поэзии и русской культуры – с 6 по 9 июня 2024 г. (225-летие А.С. Пушкина)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Поэт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Задание 1: необходимо</a:t>
            </a:r>
            <a:r>
              <a:rPr lang="ru-RU" b="1" dirty="0"/>
              <a:t> </a:t>
            </a:r>
            <a:r>
              <a:rPr lang="ru-RU" dirty="0"/>
              <a:t>придумать как </a:t>
            </a:r>
            <a:r>
              <a:rPr lang="ru-RU" dirty="0" smtClean="0"/>
              <a:t>можно </a:t>
            </a:r>
            <a:r>
              <a:rPr lang="ru-RU" dirty="0"/>
              <a:t>больше синонимов </a:t>
            </a:r>
            <a:r>
              <a:rPr lang="ru-RU" b="1" dirty="0"/>
              <a:t>к слову «Поэт</a:t>
            </a:r>
            <a:r>
              <a:rPr lang="ru-RU" b="1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Чей портрет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1696498080_gas-kvas-com-p-kartinki-pushkin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232248" cy="2476872"/>
          </a:xfrm>
          <a:prstGeom prst="rect">
            <a:avLst/>
          </a:prstGeom>
          <a:noFill/>
        </p:spPr>
      </p:pic>
      <p:pic>
        <p:nvPicPr>
          <p:cNvPr id="4099" name="Picture 3" descr="C:\Users\user\Desktop\1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2397991" cy="2736304"/>
          </a:xfrm>
          <a:prstGeom prst="rect">
            <a:avLst/>
          </a:prstGeom>
          <a:noFill/>
        </p:spPr>
      </p:pic>
      <p:pic>
        <p:nvPicPr>
          <p:cNvPr id="4100" name="Picture 4" descr="C:\Users\user\Desktop\biografiya-i-tvorchestvo-vasiliya-andreevicha-zhukov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2448272" cy="2737612"/>
          </a:xfrm>
          <a:prstGeom prst="rect">
            <a:avLst/>
          </a:prstGeom>
          <a:noFill/>
        </p:spPr>
      </p:pic>
      <p:pic>
        <p:nvPicPr>
          <p:cNvPr id="4101" name="Picture 5" descr="C:\Users\user\Desktop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861048"/>
            <a:ext cx="2448272" cy="2780928"/>
          </a:xfrm>
          <a:prstGeom prst="rect">
            <a:avLst/>
          </a:prstGeom>
          <a:noFill/>
        </p:spPr>
      </p:pic>
      <p:pic>
        <p:nvPicPr>
          <p:cNvPr id="4102" name="Picture 6" descr="C:\Users\user\Desktop\1680709998_pictures-pibig-info-p-poet-risunok-vkontakte-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706" y="1052737"/>
            <a:ext cx="2702929" cy="2880320"/>
          </a:xfrm>
          <a:prstGeom prst="rect">
            <a:avLst/>
          </a:prstGeom>
          <a:noFill/>
        </p:spPr>
      </p:pic>
      <p:pic>
        <p:nvPicPr>
          <p:cNvPr id="4103" name="Picture 7" descr="C:\Users\user\Desktop\scale_12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149080"/>
            <a:ext cx="269767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170</Words>
  <Application>Microsoft Office PowerPoint</Application>
  <PresentationFormat>Экран (4:3)</PresentationFormat>
  <Paragraphs>46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Роды литературы </vt:lpstr>
      <vt:lpstr>Поэзия </vt:lpstr>
      <vt:lpstr>Элементы стихотворения.</vt:lpstr>
      <vt:lpstr>Музыка, литература, живопись – виды искусства.</vt:lpstr>
      <vt:lpstr>Слайд 6</vt:lpstr>
      <vt:lpstr>Дни Поэзии</vt:lpstr>
      <vt:lpstr>Поэт</vt:lpstr>
      <vt:lpstr>Чей портрет?</vt:lpstr>
      <vt:lpstr>Вспомните автора  строк стихотворения?</vt:lpstr>
      <vt:lpstr>Декламация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Поэтическая гостиная</dc:title>
  <dc:creator>user</dc:creator>
  <cp:lastModifiedBy>user</cp:lastModifiedBy>
  <cp:revision>28</cp:revision>
  <dcterms:created xsi:type="dcterms:W3CDTF">2024-04-03T15:27:43Z</dcterms:created>
  <dcterms:modified xsi:type="dcterms:W3CDTF">2024-04-05T05:50:00Z</dcterms:modified>
</cp:coreProperties>
</file>